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8" r:id="rId8"/>
    <p:sldId id="261" r:id="rId9"/>
    <p:sldId id="269" r:id="rId10"/>
    <p:sldId id="262" r:id="rId11"/>
    <p:sldId id="263" r:id="rId12"/>
    <p:sldId id="270" r:id="rId13"/>
    <p:sldId id="265" r:id="rId14"/>
    <p:sldId id="26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296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8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46480-E6A9-4D1D-BCE4-2DA04E3D42C8}" type="datetimeFigureOut">
              <a:rPr lang="en-CA" smtClean="0"/>
              <a:t>2018-12-07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3A69-7687-440E-AD28-F5E6C93300B9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46480-E6A9-4D1D-BCE4-2DA04E3D42C8}" type="datetimeFigureOut">
              <a:rPr lang="en-CA" smtClean="0"/>
              <a:t>2018-12-07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3A69-7687-440E-AD28-F5E6C93300B9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46480-E6A9-4D1D-BCE4-2DA04E3D42C8}" type="datetimeFigureOut">
              <a:rPr lang="en-CA" smtClean="0"/>
              <a:t>2018-12-07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3A69-7687-440E-AD28-F5E6C93300B9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46480-E6A9-4D1D-BCE4-2DA04E3D42C8}" type="datetimeFigureOut">
              <a:rPr lang="en-CA" smtClean="0"/>
              <a:t>2018-12-07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3A69-7687-440E-AD28-F5E6C93300B9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46480-E6A9-4D1D-BCE4-2DA04E3D42C8}" type="datetimeFigureOut">
              <a:rPr lang="en-CA" smtClean="0"/>
              <a:t>2018-12-07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3A69-7687-440E-AD28-F5E6C93300B9}" type="slidenum">
              <a:rPr lang="en-CA" smtClean="0"/>
              <a:t>‹#›</a:t>
            </a:fld>
            <a:endParaRPr lang="en-C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46480-E6A9-4D1D-BCE4-2DA04E3D42C8}" type="datetimeFigureOut">
              <a:rPr lang="en-CA" smtClean="0"/>
              <a:t>2018-12-07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3A69-7687-440E-AD28-F5E6C93300B9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46480-E6A9-4D1D-BCE4-2DA04E3D42C8}" type="datetimeFigureOut">
              <a:rPr lang="en-CA" smtClean="0"/>
              <a:t>2018-12-07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3A69-7687-440E-AD28-F5E6C93300B9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46480-E6A9-4D1D-BCE4-2DA04E3D42C8}" type="datetimeFigureOut">
              <a:rPr lang="en-CA" smtClean="0"/>
              <a:t>2018-12-07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C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3A69-7687-440E-AD28-F5E6C93300B9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28246480-E6A9-4D1D-BCE4-2DA04E3D42C8}" type="datetimeFigureOut">
              <a:rPr lang="en-CA" smtClean="0"/>
              <a:t>2018-12-07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C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3A69-7687-440E-AD28-F5E6C93300B9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46480-E6A9-4D1D-BCE4-2DA04E3D42C8}" type="datetimeFigureOut">
              <a:rPr lang="en-CA" smtClean="0"/>
              <a:t>2018-12-07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3A69-7687-440E-AD28-F5E6C93300B9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46480-E6A9-4D1D-BCE4-2DA04E3D42C8}" type="datetimeFigureOut">
              <a:rPr lang="en-CA" smtClean="0"/>
              <a:t>2018-12-07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3A69-7687-440E-AD28-F5E6C93300B9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28246480-E6A9-4D1D-BCE4-2DA04E3D42C8}" type="datetimeFigureOut">
              <a:rPr lang="en-CA" smtClean="0"/>
              <a:t>2018-12-07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4B6C3A69-7687-440E-AD28-F5E6C93300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378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Relationship Id="rId3" Type="http://schemas.openxmlformats.org/officeDocument/2006/relationships/image" Target="../media/image1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8300" y="1147763"/>
            <a:ext cx="9144000" cy="2387600"/>
          </a:xfrm>
        </p:spPr>
        <p:txBody>
          <a:bodyPr>
            <a:normAutofit/>
          </a:bodyPr>
          <a:lstStyle/>
          <a:p>
            <a:r>
              <a:rPr lang="en-CA" dirty="0" smtClean="0">
                <a:latin typeface="+mn-lt"/>
                <a:cs typeface="Arial" panose="020B0604020202020204" pitchFamily="34" charset="0"/>
              </a:rPr>
              <a:t>BPSO Literature Review: Establishing Therapeutic Relationships in Public Health </a:t>
            </a:r>
            <a:endParaRPr lang="en-CA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5100" y="3652838"/>
            <a:ext cx="9144000" cy="1655762"/>
          </a:xfrm>
        </p:spPr>
        <p:txBody>
          <a:bodyPr/>
          <a:lstStyle/>
          <a:p>
            <a:r>
              <a:rPr lang="en-CA" dirty="0" smtClean="0">
                <a:solidFill>
                  <a:srgbClr val="7030A0"/>
                </a:solidFill>
                <a:cs typeface="Arial" panose="020B0604020202020204" pitchFamily="34" charset="0"/>
              </a:rPr>
              <a:t>May 31, 2018</a:t>
            </a:r>
          </a:p>
          <a:p>
            <a:r>
              <a:rPr lang="en-CA" dirty="0" smtClean="0">
                <a:solidFill>
                  <a:srgbClr val="7030A0"/>
                </a:solidFill>
                <a:cs typeface="Arial" panose="020B0604020202020204" pitchFamily="34" charset="0"/>
              </a:rPr>
              <a:t>Sarah Molnar RN, BScN, MPH(c)</a:t>
            </a:r>
            <a:endParaRPr lang="en-CA" dirty="0">
              <a:solidFill>
                <a:srgbClr val="7030A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078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>
                <a:latin typeface="+mn-lt"/>
              </a:rPr>
              <a:t>Agenda </a:t>
            </a:r>
            <a:endParaRPr lang="en-CA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sz="3800" dirty="0" smtClean="0"/>
              <a:t>Introduction/ Background 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800" dirty="0" smtClean="0"/>
              <a:t>Literature Review Process 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800" dirty="0" smtClean="0"/>
              <a:t>Workplan 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800" dirty="0" smtClean="0"/>
              <a:t>Research questions 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800" dirty="0" smtClean="0"/>
              <a:t>Search Terms 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800" dirty="0" smtClean="0"/>
              <a:t>Next steps 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800" dirty="0" smtClean="0"/>
              <a:t>Questions 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800" dirty="0" smtClean="0"/>
              <a:t>Articles: Discussion 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800" dirty="0" smtClean="0"/>
              <a:t>Evaluation and feedback </a:t>
            </a:r>
          </a:p>
          <a:p>
            <a:pPr marL="514350" indent="-514350">
              <a:buFont typeface="+mj-lt"/>
              <a:buAutoNum type="arabicPeriod"/>
            </a:pPr>
            <a:endParaRPr lang="en-CA" dirty="0" smtClean="0"/>
          </a:p>
          <a:p>
            <a:pPr marL="514350" indent="-514350">
              <a:buFont typeface="+mj-lt"/>
              <a:buAutoNum type="arabicPeriod"/>
            </a:pP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423645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stretch>
            <a:fillRect l="-36000" r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Introduction/ Background 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dirty="0" smtClean="0"/>
              <a:t>Practicum student from University of Toronto, </a:t>
            </a:r>
            <a:r>
              <a:rPr lang="en-CA" dirty="0" err="1" smtClean="0"/>
              <a:t>Dalla</a:t>
            </a:r>
            <a:r>
              <a:rPr lang="en-CA" dirty="0" smtClean="0"/>
              <a:t> Lana School of Public Health </a:t>
            </a:r>
          </a:p>
          <a:p>
            <a:r>
              <a:rPr lang="en-CA" dirty="0" smtClean="0"/>
              <a:t>Research experience at both the undergraduate and graduate level</a:t>
            </a:r>
          </a:p>
          <a:p>
            <a:r>
              <a:rPr lang="en-CA" dirty="0" smtClean="0"/>
              <a:t>Volunteered on Dr. Robyn Plunkett’s project, “Understanding Women’s Health Promotion and Rural Canadian Churches” </a:t>
            </a:r>
          </a:p>
          <a:p>
            <a:r>
              <a:rPr lang="en-CA" dirty="0" smtClean="0"/>
              <a:t>Courses:</a:t>
            </a:r>
          </a:p>
          <a:p>
            <a:pPr lvl="1"/>
            <a:r>
              <a:rPr lang="en-CA" sz="1800" dirty="0" smtClean="0"/>
              <a:t> Research Issues in Primary Care, Appraising and Applying Evidence to Assist Clinical Decision Making, Research Methodology, Elementary Statistics  </a:t>
            </a:r>
          </a:p>
          <a:p>
            <a:r>
              <a:rPr lang="en-CA" dirty="0" smtClean="0"/>
              <a:t>Research proposals, evidence appraisal, narrative reviews, policy briefs, etc.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49126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trellis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100" y="0"/>
            <a:ext cx="6809741" cy="6658638"/>
          </a:xfrm>
        </p:spPr>
      </p:pic>
      <p:sp>
        <p:nvSpPr>
          <p:cNvPr id="5" name="5-Point Star 4"/>
          <p:cNvSpPr/>
          <p:nvPr/>
        </p:nvSpPr>
        <p:spPr>
          <a:xfrm>
            <a:off x="2489200" y="4762500"/>
            <a:ext cx="749300" cy="5842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5-Point Star 5"/>
          <p:cNvSpPr/>
          <p:nvPr/>
        </p:nvSpPr>
        <p:spPr>
          <a:xfrm>
            <a:off x="6832600" y="152400"/>
            <a:ext cx="609600" cy="5969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5-Point Star 6"/>
          <p:cNvSpPr/>
          <p:nvPr/>
        </p:nvSpPr>
        <p:spPr>
          <a:xfrm>
            <a:off x="2184400" y="2603500"/>
            <a:ext cx="571500" cy="5842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2067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095"/>
            <a:ext cx="6781800" cy="6786905"/>
          </a:xfrm>
        </p:spPr>
      </p:pic>
      <p:sp>
        <p:nvSpPr>
          <p:cNvPr id="7" name="Left Arrow 6"/>
          <p:cNvSpPr/>
          <p:nvPr/>
        </p:nvSpPr>
        <p:spPr>
          <a:xfrm>
            <a:off x="7085788" y="2235200"/>
            <a:ext cx="1956612" cy="444500"/>
          </a:xfrm>
          <a:prstGeom prst="lef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9131300" y="1866900"/>
            <a:ext cx="2844800" cy="248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As of May 31, all 40 articles have been collected and saved within the Medline, CINAHL, and </a:t>
            </a:r>
            <a:r>
              <a:rPr lang="en-CA" dirty="0" err="1" smtClean="0"/>
              <a:t>PyschInfo</a:t>
            </a:r>
            <a:r>
              <a:rPr lang="en-CA" dirty="0"/>
              <a:t> </a:t>
            </a:r>
            <a:r>
              <a:rPr lang="en-CA" dirty="0" smtClean="0"/>
              <a:t>databases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83487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8296" y="187452"/>
            <a:ext cx="7729728" cy="1188720"/>
          </a:xfrm>
        </p:spPr>
        <p:txBody>
          <a:bodyPr/>
          <a:lstStyle/>
          <a:p>
            <a:pPr algn="ctr"/>
            <a:r>
              <a:rPr lang="en-CA" dirty="0"/>
              <a:t>Workplan </a:t>
            </a:r>
            <a:br>
              <a:rPr lang="en-CA" dirty="0"/>
            </a:b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6713"/>
            <a:ext cx="4425600" cy="53383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600" y="1506713"/>
            <a:ext cx="4063530" cy="53642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576" y="1506713"/>
            <a:ext cx="3866895" cy="533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33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496" y="4646612"/>
            <a:ext cx="7729728" cy="1188720"/>
          </a:xfrm>
        </p:spPr>
        <p:txBody>
          <a:bodyPr/>
          <a:lstStyle/>
          <a:p>
            <a:r>
              <a:rPr lang="en-CA" dirty="0" smtClean="0"/>
              <a:t>Whoa… that’s a lot of steps!!!</a:t>
            </a:r>
            <a:br>
              <a:rPr lang="en-CA" dirty="0" smtClean="0"/>
            </a:br>
            <a:r>
              <a:rPr lang="en-CA" dirty="0" smtClean="0"/>
              <a:t>Why bother?...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013" y="3095625"/>
            <a:ext cx="2087175" cy="3101975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" y="434340"/>
            <a:ext cx="6035040" cy="366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543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Research </a:t>
            </a:r>
            <a:r>
              <a:rPr lang="en-CA" dirty="0" smtClean="0"/>
              <a:t>Questions </a:t>
            </a:r>
            <a:r>
              <a:rPr lang="en-CA" dirty="0"/>
              <a:t/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4880" y="2268220"/>
            <a:ext cx="10515600" cy="4868863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CA" dirty="0" smtClean="0"/>
              <a:t>What </a:t>
            </a:r>
            <a:r>
              <a:rPr lang="en-CA" dirty="0"/>
              <a:t>are the characteristics/components of a therapeutic professional-client relationship (TR) in public health setting? </a:t>
            </a:r>
          </a:p>
          <a:p>
            <a:pPr marL="514350" indent="-514350">
              <a:buFont typeface="+mj-lt"/>
              <a:buAutoNum type="arabicPeriod"/>
            </a:pPr>
            <a:endParaRPr lang="en-CA" dirty="0" smtClean="0"/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How </a:t>
            </a:r>
            <a:r>
              <a:rPr lang="en-CA" dirty="0"/>
              <a:t>do these therapeutic relationships establish in public health setting</a:t>
            </a:r>
            <a:r>
              <a:rPr lang="en-CA" dirty="0" smtClean="0"/>
              <a:t>?</a:t>
            </a:r>
          </a:p>
          <a:p>
            <a:pPr marL="0" indent="0">
              <a:buNone/>
            </a:pPr>
            <a:endParaRPr lang="en-CA" dirty="0"/>
          </a:p>
          <a:p>
            <a:pPr marL="514350" indent="-514350">
              <a:buAutoNum type="arabicPeriod" startAt="3"/>
            </a:pPr>
            <a:r>
              <a:rPr lang="en-CA" dirty="0" smtClean="0"/>
              <a:t>What's </a:t>
            </a:r>
            <a:r>
              <a:rPr lang="en-CA" dirty="0"/>
              <a:t>the role and responsibilities of public health staff in establishing therapeutic relationships with clients? </a:t>
            </a:r>
            <a:endParaRPr lang="en-CA" dirty="0" smtClean="0"/>
          </a:p>
          <a:p>
            <a:pPr marL="514350" indent="-514350">
              <a:buAutoNum type="arabicPeriod" startAt="3"/>
            </a:pPr>
            <a:endParaRPr lang="en-CA" dirty="0" smtClean="0"/>
          </a:p>
          <a:p>
            <a:pPr marL="514350" indent="-514350">
              <a:buAutoNum type="arabicPeriod" startAt="3"/>
            </a:pPr>
            <a:r>
              <a:rPr lang="en-CA" dirty="0" smtClean="0"/>
              <a:t>  What </a:t>
            </a:r>
            <a:r>
              <a:rPr lang="en-CA" dirty="0"/>
              <a:t>are some strategies that public health staff can adopt to establish </a:t>
            </a:r>
            <a:r>
              <a:rPr lang="en-CA" dirty="0" smtClean="0"/>
              <a:t>	relationships </a:t>
            </a:r>
            <a:r>
              <a:rPr lang="en-CA" dirty="0"/>
              <a:t>with vulnerable clients (homelessness, mental illness</a:t>
            </a:r>
            <a:r>
              <a:rPr lang="en-CA" dirty="0" smtClean="0"/>
              <a:t>)</a:t>
            </a: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51402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128" y="156972"/>
            <a:ext cx="7729728" cy="1188720"/>
          </a:xfrm>
        </p:spPr>
        <p:txBody>
          <a:bodyPr/>
          <a:lstStyle/>
          <a:p>
            <a:pPr algn="ctr"/>
            <a:r>
              <a:rPr lang="en-CA" dirty="0" smtClean="0"/>
              <a:t>Sensitive vs. Precise 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1536700"/>
            <a:ext cx="8679180" cy="4882039"/>
          </a:xfrm>
        </p:spPr>
      </p:pic>
    </p:spTree>
    <p:extLst>
      <p:ext uri="{BB962C8B-B14F-4D97-AF65-F5344CB8AC3E}">
        <p14:creationId xmlns:p14="http://schemas.microsoft.com/office/powerpoint/2010/main" val="2232619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233172"/>
            <a:ext cx="7729728" cy="1188720"/>
          </a:xfrm>
        </p:spPr>
        <p:txBody>
          <a:bodyPr/>
          <a:lstStyle/>
          <a:p>
            <a:pPr algn="ctr"/>
            <a:r>
              <a:rPr lang="en-CA" dirty="0"/>
              <a:t>Search Terms </a:t>
            </a:r>
            <a:br>
              <a:rPr lang="en-CA" dirty="0"/>
            </a:b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541020" y="1630680"/>
            <a:ext cx="1110996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CINAHL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“nurses” OR ”public health nurse” OR “community health nurse”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AND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“nurse-patient relationship” OR “caregiver patient relationship”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r>
              <a:rPr lang="en-US" b="1" dirty="0" smtClean="0"/>
              <a:t>MEDLINE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“public health”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AND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“nurse”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AND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“therapeutic relationship”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r>
              <a:rPr lang="en-US" b="1" dirty="0" smtClean="0"/>
              <a:t>PSYCHINFO</a:t>
            </a:r>
            <a:endParaRPr lang="en-US" b="1" dirty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”therapeutic processes”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AND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“public health” OR “</a:t>
            </a:r>
            <a:r>
              <a:rPr lang="en-US" dirty="0"/>
              <a:t>c</a:t>
            </a:r>
            <a:r>
              <a:rPr lang="en-US" dirty="0" smtClean="0"/>
              <a:t>ommunity health”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AND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“public health nurses” OR “nurses”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3810" y="2316480"/>
            <a:ext cx="3420606" cy="342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35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14"/>
            <a:ext cx="5330912" cy="6423286"/>
          </a:xfrm>
        </p:spPr>
      </p:pic>
      <p:sp>
        <p:nvSpPr>
          <p:cNvPr id="5" name="Right Brace 4"/>
          <p:cNvSpPr/>
          <p:nvPr/>
        </p:nvSpPr>
        <p:spPr>
          <a:xfrm>
            <a:off x="5318760" y="2288540"/>
            <a:ext cx="736600" cy="1346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36080" y="2671048"/>
            <a:ext cx="4206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Next step: Data Extraction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43048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1616" y="269578"/>
            <a:ext cx="7729728" cy="1188720"/>
          </a:xfrm>
        </p:spPr>
        <p:txBody>
          <a:bodyPr/>
          <a:lstStyle/>
          <a:p>
            <a:pPr algn="ctr"/>
            <a:r>
              <a:rPr lang="en-CA" dirty="0" smtClean="0"/>
              <a:t>Data Extraction 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0" y="1624013"/>
            <a:ext cx="10515600" cy="4351338"/>
          </a:xfrm>
        </p:spPr>
        <p:txBody>
          <a:bodyPr/>
          <a:lstStyle/>
          <a:p>
            <a:r>
              <a:rPr lang="en-CA" sz="2400" dirty="0" smtClean="0"/>
              <a:t>Thematic coding </a:t>
            </a:r>
          </a:p>
          <a:p>
            <a:r>
              <a:rPr lang="en-CA" sz="2400" dirty="0" smtClean="0"/>
              <a:t>Microsoft excel to organize data 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740" y="1624013"/>
            <a:ext cx="6436088" cy="491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11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56360" y="243840"/>
            <a:ext cx="899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IT’S A QUESTION PARTY!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957374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Articles &amp; Discussion 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546350"/>
            <a:ext cx="3810000" cy="2527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160" y="2804160"/>
            <a:ext cx="5877640" cy="330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2428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191</TotalTime>
  <Words>308</Words>
  <Application>Microsoft Macintosh PowerPoint</Application>
  <PresentationFormat>Widescreen</PresentationFormat>
  <Paragraphs>58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Gill Sans MT</vt:lpstr>
      <vt:lpstr>Parcel</vt:lpstr>
      <vt:lpstr>BPSO Literature Review: Establishing Therapeutic Relationships in Public Health </vt:lpstr>
      <vt:lpstr>Agenda </vt:lpstr>
      <vt:lpstr>Introduction/ Background  </vt:lpstr>
      <vt:lpstr>PowerPoint Presentation</vt:lpstr>
      <vt:lpstr>PowerPoint Presentation</vt:lpstr>
      <vt:lpstr>Workplan  </vt:lpstr>
      <vt:lpstr>Whoa… that’s a lot of steps!!! Why bother?...</vt:lpstr>
      <vt:lpstr>Research Questions  </vt:lpstr>
      <vt:lpstr>Sensitive vs. Precise </vt:lpstr>
      <vt:lpstr>Search Terms  </vt:lpstr>
      <vt:lpstr>PowerPoint Presentation</vt:lpstr>
      <vt:lpstr>Data Extraction  </vt:lpstr>
      <vt:lpstr>PowerPoint Presentation</vt:lpstr>
      <vt:lpstr>Articles &amp; Discussion </vt:lpstr>
    </vt:vector>
  </TitlesOfParts>
  <Company>City of Toronto</Company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BPSO Literature Review: Establishing Therapeutic Relationship in Public Health</dc:title>
  <dc:creator>Sarah Molnar</dc:creator>
  <cp:lastModifiedBy>Sarah Molnar</cp:lastModifiedBy>
  <cp:revision>29</cp:revision>
  <dcterms:created xsi:type="dcterms:W3CDTF">2018-05-30T20:00:49Z</dcterms:created>
  <dcterms:modified xsi:type="dcterms:W3CDTF">2018-12-07T18:29:32Z</dcterms:modified>
</cp:coreProperties>
</file>